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5143500" cx="9144000"/>
  <p:notesSz cx="6858000" cy="9144000"/>
  <p:embeddedFontLst>
    <p:embeddedFont>
      <p:font typeface="Proxima Nova"/>
      <p:regular r:id="rId10"/>
      <p:bold r:id="rId11"/>
      <p:italic r:id="rId12"/>
      <p:boldItalic r:id="rId1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ProximaNova-bold.fntdata"/><Relationship Id="rId10" Type="http://schemas.openxmlformats.org/officeDocument/2006/relationships/font" Target="fonts/ProximaNova-regular.fntdata"/><Relationship Id="rId13" Type="http://schemas.openxmlformats.org/officeDocument/2006/relationships/font" Target="fonts/ProximaNova-boldItalic.fntdata"/><Relationship Id="rId12" Type="http://schemas.openxmlformats.org/officeDocument/2006/relationships/font" Target="fonts/ProximaNova-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e919be0e97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e919be0e97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e919be0e9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e919be0e9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e919be0e97_0_1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e919be0e97_0_1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e919be0e97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e919be0e97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hyperlink" Target="https://www.nbft.ne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image" Target="../media/image2.jp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image" Target="../media/image2.jp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 Id="rId3" Type="http://schemas.openxmlformats.org/officeDocument/2006/relationships/image" Target="../media/image2.jp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ph idx="4294967295" type="subTitle"/>
          </p:nvPr>
        </p:nvSpPr>
        <p:spPr>
          <a:xfrm>
            <a:off x="408600" y="3418400"/>
            <a:ext cx="4045200" cy="1235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1400">
              <a:solidFill>
                <a:schemeClr val="dk1"/>
              </a:solidFill>
              <a:latin typeface="Times New Roman"/>
              <a:ea typeface="Times New Roman"/>
              <a:cs typeface="Times New Roman"/>
              <a:sym typeface="Times New Roman"/>
            </a:endParaRPr>
          </a:p>
          <a:p>
            <a:pPr indent="0" lvl="0" marL="0" rtl="0" algn="l">
              <a:spcBef>
                <a:spcPts val="1200"/>
              </a:spcBef>
              <a:spcAft>
                <a:spcPts val="1200"/>
              </a:spcAft>
              <a:buNone/>
            </a:pPr>
            <a:r>
              <a:t/>
            </a:r>
            <a:endParaRPr sz="1400">
              <a:latin typeface="Calibri"/>
              <a:ea typeface="Calibri"/>
              <a:cs typeface="Calibri"/>
              <a:sym typeface="Calibri"/>
            </a:endParaRPr>
          </a:p>
        </p:txBody>
      </p:sp>
      <p:sp>
        <p:nvSpPr>
          <p:cNvPr id="55" name="Google Shape;55;p13"/>
          <p:cNvSpPr txBox="1"/>
          <p:nvPr/>
        </p:nvSpPr>
        <p:spPr>
          <a:xfrm>
            <a:off x="73800" y="931975"/>
            <a:ext cx="9088800" cy="39312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b="1" lang="en" sz="2400">
                <a:solidFill>
                  <a:schemeClr val="dk1"/>
                </a:solidFill>
                <a:latin typeface="Proxima Nova"/>
                <a:ea typeface="Proxima Nova"/>
                <a:cs typeface="Proxima Nova"/>
                <a:sym typeface="Proxima Nova"/>
              </a:rPr>
              <a:t>New Britain Federation of Teacher (NBFT) Membership</a:t>
            </a:r>
            <a:endParaRPr b="1" sz="2400">
              <a:solidFill>
                <a:schemeClr val="dk1"/>
              </a:solidFill>
              <a:latin typeface="Proxima Nova"/>
              <a:ea typeface="Proxima Nova"/>
              <a:cs typeface="Proxima Nova"/>
              <a:sym typeface="Proxima Nova"/>
            </a:endParaRPr>
          </a:p>
          <a:p>
            <a:pPr indent="0" lvl="0" marL="0" rtl="0" algn="ctr">
              <a:lnSpc>
                <a:spcPct val="115000"/>
              </a:lnSpc>
              <a:spcBef>
                <a:spcPts val="0"/>
              </a:spcBef>
              <a:spcAft>
                <a:spcPts val="0"/>
              </a:spcAft>
              <a:buNone/>
            </a:pPr>
            <a:r>
              <a:t/>
            </a:r>
            <a:endParaRPr b="1" sz="1200">
              <a:solidFill>
                <a:schemeClr val="dk1"/>
              </a:solidFill>
              <a:latin typeface="Proxima Nova"/>
              <a:ea typeface="Proxima Nova"/>
              <a:cs typeface="Proxima Nova"/>
              <a:sym typeface="Proxima Nova"/>
            </a:endParaRPr>
          </a:p>
          <a:p>
            <a:pPr indent="0" lvl="0" marL="0" rtl="0" algn="ctr">
              <a:spcBef>
                <a:spcPts val="0"/>
              </a:spcBef>
              <a:spcAft>
                <a:spcPts val="0"/>
              </a:spcAft>
              <a:buClr>
                <a:schemeClr val="dk1"/>
              </a:buClr>
              <a:buSzPts val="1100"/>
              <a:buFont typeface="Arial"/>
              <a:buNone/>
            </a:pPr>
            <a:r>
              <a:rPr lang="en">
                <a:solidFill>
                  <a:schemeClr val="dk1"/>
                </a:solidFill>
                <a:latin typeface="Proxima Nova"/>
                <a:ea typeface="Proxima Nova"/>
                <a:cs typeface="Proxima Nova"/>
                <a:sym typeface="Proxima Nova"/>
              </a:rPr>
              <a:t>As an employee of a public school district, you are not alone.</a:t>
            </a:r>
            <a:endParaRPr>
              <a:solidFill>
                <a:schemeClr val="dk1"/>
              </a:solidFill>
              <a:latin typeface="Proxima Nova"/>
              <a:ea typeface="Proxima Nova"/>
              <a:cs typeface="Proxima Nova"/>
              <a:sym typeface="Proxima Nova"/>
            </a:endParaRPr>
          </a:p>
          <a:p>
            <a:pPr indent="0" lvl="0" marL="0" rtl="0" algn="l">
              <a:spcBef>
                <a:spcPts val="0"/>
              </a:spcBef>
              <a:spcAft>
                <a:spcPts val="0"/>
              </a:spcAft>
              <a:buClr>
                <a:schemeClr val="dk1"/>
              </a:buClr>
              <a:buSzPts val="1100"/>
              <a:buFont typeface="Arial"/>
              <a:buNone/>
            </a:pPr>
            <a:r>
              <a:t/>
            </a:r>
            <a:endParaRPr>
              <a:solidFill>
                <a:schemeClr val="dk1"/>
              </a:solidFill>
              <a:latin typeface="Proxima Nova"/>
              <a:ea typeface="Proxima Nova"/>
              <a:cs typeface="Proxima Nova"/>
              <a:sym typeface="Proxima Nova"/>
            </a:endParaRPr>
          </a:p>
          <a:p>
            <a:pPr indent="-317500" lvl="0" marL="457200" rtl="0" algn="l">
              <a:spcBef>
                <a:spcPts val="0"/>
              </a:spcBef>
              <a:spcAft>
                <a:spcPts val="0"/>
              </a:spcAft>
              <a:buClr>
                <a:schemeClr val="dk1"/>
              </a:buClr>
              <a:buSzPts val="1400"/>
              <a:buFont typeface="Proxima Nova"/>
              <a:buChar char="●"/>
            </a:pPr>
            <a:r>
              <a:rPr lang="en">
                <a:solidFill>
                  <a:schemeClr val="dk1"/>
                </a:solidFill>
                <a:latin typeface="Proxima Nova"/>
                <a:ea typeface="Proxima Nova"/>
                <a:cs typeface="Proxima Nova"/>
                <a:sym typeface="Proxima Nova"/>
              </a:rPr>
              <a:t>You have the right to belong to your local education association/Union (known as your “local”). Our</a:t>
            </a:r>
            <a:endParaRPr>
              <a:solidFill>
                <a:schemeClr val="dk1"/>
              </a:solidFill>
              <a:latin typeface="Proxima Nova"/>
              <a:ea typeface="Proxima Nova"/>
              <a:cs typeface="Proxima Nova"/>
              <a:sym typeface="Proxima Nova"/>
            </a:endParaRPr>
          </a:p>
          <a:p>
            <a:pPr indent="457200" lvl="0" marL="0" rtl="0" algn="l">
              <a:spcBef>
                <a:spcPts val="0"/>
              </a:spcBef>
              <a:spcAft>
                <a:spcPts val="0"/>
              </a:spcAft>
              <a:buNone/>
            </a:pPr>
            <a:r>
              <a:rPr lang="en">
                <a:solidFill>
                  <a:schemeClr val="dk1"/>
                </a:solidFill>
                <a:latin typeface="Proxima Nova"/>
                <a:ea typeface="Proxima Nova"/>
                <a:cs typeface="Proxima Nova"/>
                <a:sym typeface="Proxima Nova"/>
              </a:rPr>
              <a:t>local is NBFT Local 871.   </a:t>
            </a:r>
            <a:endParaRPr>
              <a:solidFill>
                <a:schemeClr val="dk1"/>
              </a:solidFill>
              <a:latin typeface="Proxima Nova"/>
              <a:ea typeface="Proxima Nova"/>
              <a:cs typeface="Proxima Nova"/>
              <a:sym typeface="Proxima Nova"/>
            </a:endParaRPr>
          </a:p>
          <a:p>
            <a:pPr indent="0" lvl="0" marL="0" rtl="0" algn="l">
              <a:spcBef>
                <a:spcPts val="0"/>
              </a:spcBef>
              <a:spcAft>
                <a:spcPts val="0"/>
              </a:spcAft>
              <a:buNone/>
            </a:pPr>
            <a:r>
              <a:t/>
            </a:r>
            <a:endParaRPr sz="1000">
              <a:solidFill>
                <a:schemeClr val="dk1"/>
              </a:solidFill>
              <a:latin typeface="Proxima Nova"/>
              <a:ea typeface="Proxima Nova"/>
              <a:cs typeface="Proxima Nova"/>
              <a:sym typeface="Proxima Nova"/>
            </a:endParaRPr>
          </a:p>
          <a:p>
            <a:pPr indent="-317500" lvl="0" marL="457200" rtl="0" algn="l">
              <a:spcBef>
                <a:spcPts val="0"/>
              </a:spcBef>
              <a:spcAft>
                <a:spcPts val="0"/>
              </a:spcAft>
              <a:buClr>
                <a:schemeClr val="dk1"/>
              </a:buClr>
              <a:buSzPts val="1400"/>
              <a:buFont typeface="Proxima Nova"/>
              <a:buChar char="●"/>
            </a:pPr>
            <a:r>
              <a:rPr lang="en">
                <a:solidFill>
                  <a:schemeClr val="dk1"/>
                </a:solidFill>
                <a:latin typeface="Proxima Nova"/>
                <a:ea typeface="Proxima Nova"/>
                <a:cs typeface="Proxima Nova"/>
                <a:sym typeface="Proxima Nova"/>
              </a:rPr>
              <a:t>Connecticut law has granted the association the right to:</a:t>
            </a:r>
            <a:endParaRPr>
              <a:solidFill>
                <a:schemeClr val="dk1"/>
              </a:solidFill>
              <a:latin typeface="Proxima Nova"/>
              <a:ea typeface="Proxima Nova"/>
              <a:cs typeface="Proxima Nova"/>
              <a:sym typeface="Proxima Nova"/>
            </a:endParaRPr>
          </a:p>
          <a:p>
            <a:pPr indent="-317500" lvl="1" marL="914400" rtl="0" algn="l">
              <a:spcBef>
                <a:spcPts val="0"/>
              </a:spcBef>
              <a:spcAft>
                <a:spcPts val="0"/>
              </a:spcAft>
              <a:buClr>
                <a:schemeClr val="dk1"/>
              </a:buClr>
              <a:buSzPts val="1400"/>
              <a:buFont typeface="Proxima Nova"/>
              <a:buChar char="○"/>
            </a:pPr>
            <a:r>
              <a:rPr lang="en">
                <a:solidFill>
                  <a:schemeClr val="dk1"/>
                </a:solidFill>
                <a:latin typeface="Proxima Nova"/>
                <a:ea typeface="Proxima Nova"/>
                <a:cs typeface="Proxima Nova"/>
                <a:sym typeface="Proxima Nova"/>
              </a:rPr>
              <a:t>Represent you and other district employees as your bargaining agent in negotiating the  employer/employee Collective Bargaining Agreement (the contract) with the school district.</a:t>
            </a:r>
            <a:endParaRPr>
              <a:solidFill>
                <a:schemeClr val="dk1"/>
              </a:solidFill>
              <a:latin typeface="Proxima Nova"/>
              <a:ea typeface="Proxima Nova"/>
              <a:cs typeface="Proxima Nova"/>
              <a:sym typeface="Proxima Nova"/>
            </a:endParaRPr>
          </a:p>
          <a:p>
            <a:pPr indent="0" lvl="0" marL="914400" rtl="0" algn="l">
              <a:spcBef>
                <a:spcPts val="0"/>
              </a:spcBef>
              <a:spcAft>
                <a:spcPts val="0"/>
              </a:spcAft>
              <a:buNone/>
            </a:pPr>
            <a:r>
              <a:t/>
            </a:r>
            <a:endParaRPr sz="1000">
              <a:solidFill>
                <a:schemeClr val="dk1"/>
              </a:solidFill>
              <a:latin typeface="Proxima Nova"/>
              <a:ea typeface="Proxima Nova"/>
              <a:cs typeface="Proxima Nova"/>
              <a:sym typeface="Proxima Nova"/>
            </a:endParaRPr>
          </a:p>
          <a:p>
            <a:pPr indent="-317500" lvl="0" marL="457200" rtl="0" algn="l">
              <a:spcBef>
                <a:spcPts val="0"/>
              </a:spcBef>
              <a:spcAft>
                <a:spcPts val="0"/>
              </a:spcAft>
              <a:buClr>
                <a:schemeClr val="dk1"/>
              </a:buClr>
              <a:buSzPts val="1400"/>
              <a:buFont typeface="Proxima Nova"/>
              <a:buChar char="●"/>
            </a:pPr>
            <a:r>
              <a:rPr lang="en">
                <a:solidFill>
                  <a:schemeClr val="dk1"/>
                </a:solidFill>
                <a:latin typeface="Proxima Nova"/>
                <a:ea typeface="Proxima Nova"/>
                <a:cs typeface="Proxima Nova"/>
                <a:sym typeface="Proxima Nova"/>
              </a:rPr>
              <a:t>Act on your behalf in the event that the contract is violated.</a:t>
            </a:r>
            <a:endParaRPr>
              <a:solidFill>
                <a:schemeClr val="dk1"/>
              </a:solidFill>
              <a:latin typeface="Proxima Nova"/>
              <a:ea typeface="Proxima Nova"/>
              <a:cs typeface="Proxima Nova"/>
              <a:sym typeface="Proxima Nova"/>
            </a:endParaRPr>
          </a:p>
          <a:p>
            <a:pPr indent="-317500" lvl="1" marL="914400" rtl="0" algn="l">
              <a:spcBef>
                <a:spcPts val="0"/>
              </a:spcBef>
              <a:spcAft>
                <a:spcPts val="0"/>
              </a:spcAft>
              <a:buClr>
                <a:schemeClr val="dk1"/>
              </a:buClr>
              <a:buSzPts val="1400"/>
              <a:buFont typeface="Proxima Nova"/>
              <a:buChar char="○"/>
            </a:pPr>
            <a:r>
              <a:rPr lang="en">
                <a:solidFill>
                  <a:schemeClr val="dk1"/>
                </a:solidFill>
                <a:latin typeface="Proxima Nova"/>
                <a:ea typeface="Proxima Nova"/>
                <a:cs typeface="Proxima Nova"/>
                <a:sym typeface="Proxima Nova"/>
              </a:rPr>
              <a:t>Your local association is an affiliate of larger state and national associations, thereby expanding its capacity to provide services to you. NBFT’s state and national association is the American Federation of Teachers (AFT).</a:t>
            </a:r>
            <a:endParaRPr>
              <a:solidFill>
                <a:schemeClr val="dk1"/>
              </a:solidFill>
              <a:latin typeface="Proxima Nova"/>
              <a:ea typeface="Proxima Nova"/>
              <a:cs typeface="Proxima Nova"/>
              <a:sym typeface="Proxima Nova"/>
            </a:endParaRPr>
          </a:p>
          <a:p>
            <a:pPr indent="0" lvl="0" marL="0" rtl="0" algn="l">
              <a:spcBef>
                <a:spcPts val="0"/>
              </a:spcBef>
              <a:spcAft>
                <a:spcPts val="0"/>
              </a:spcAft>
              <a:buClr>
                <a:schemeClr val="dk1"/>
              </a:buClr>
              <a:buSzPts val="1100"/>
              <a:buFont typeface="Arial"/>
              <a:buNone/>
            </a:pPr>
            <a:r>
              <a:t/>
            </a:r>
            <a:endParaRPr>
              <a:solidFill>
                <a:schemeClr val="dk1"/>
              </a:solidFill>
              <a:latin typeface="Proxima Nova"/>
              <a:ea typeface="Proxima Nova"/>
              <a:cs typeface="Proxima Nova"/>
              <a:sym typeface="Proxima Nova"/>
            </a:endParaRPr>
          </a:p>
          <a:p>
            <a:pPr indent="0" lvl="0" marL="0" rtl="0" algn="l">
              <a:spcBef>
                <a:spcPts val="0"/>
              </a:spcBef>
              <a:spcAft>
                <a:spcPts val="0"/>
              </a:spcAft>
              <a:buNone/>
            </a:pPr>
            <a:r>
              <a:rPr lang="en">
                <a:solidFill>
                  <a:schemeClr val="dk1"/>
                </a:solidFill>
                <a:latin typeface="Proxima Nova"/>
                <a:ea typeface="Proxima Nova"/>
                <a:cs typeface="Proxima Nova"/>
                <a:sym typeface="Proxima Nova"/>
              </a:rPr>
              <a:t>     You can find more information on our contract with the CSDNB and NBFT/AFT benefits on </a:t>
            </a:r>
            <a:r>
              <a:rPr b="1" lang="en" u="sng">
                <a:solidFill>
                  <a:schemeClr val="hlink"/>
                </a:solidFill>
                <a:latin typeface="Proxima Nova"/>
                <a:ea typeface="Proxima Nova"/>
                <a:cs typeface="Proxima Nova"/>
                <a:sym typeface="Proxima Nova"/>
                <a:hlinkClick r:id="rId4"/>
              </a:rPr>
              <a:t>NBFT.net</a:t>
            </a:r>
            <a:endParaRPr sz="2400">
              <a:solidFill>
                <a:schemeClr val="dk1"/>
              </a:solidFill>
              <a:latin typeface="Proxima Nova"/>
              <a:ea typeface="Proxima Nova"/>
              <a:cs typeface="Proxima Nova"/>
              <a:sym typeface="Proxima Nova"/>
            </a:endParaRPr>
          </a:p>
        </p:txBody>
      </p:sp>
      <p:sp>
        <p:nvSpPr>
          <p:cNvPr id="56" name="Google Shape;56;p13"/>
          <p:cNvSpPr txBox="1"/>
          <p:nvPr/>
        </p:nvSpPr>
        <p:spPr>
          <a:xfrm>
            <a:off x="0" y="0"/>
            <a:ext cx="9162600" cy="703200"/>
          </a:xfrm>
          <a:prstGeom prst="rect">
            <a:avLst/>
          </a:prstGeom>
          <a:solidFill>
            <a:srgbClr val="660000"/>
          </a:solidFill>
          <a:ln>
            <a:noFill/>
          </a:ln>
        </p:spPr>
        <p:txBody>
          <a:bodyPr anchorCtr="0" anchor="ctr" bIns="91425" lIns="91425" spcFirstLastPara="1" rIns="91425" wrap="square" tIns="91425">
            <a:noAutofit/>
          </a:bodyPr>
          <a:lstStyle/>
          <a:p>
            <a:pPr indent="0" lvl="0" marL="0" marR="297180" rtl="0" algn="ctr">
              <a:lnSpc>
                <a:spcPct val="100000"/>
              </a:lnSpc>
              <a:spcBef>
                <a:spcPts val="0"/>
              </a:spcBef>
              <a:spcAft>
                <a:spcPts val="0"/>
              </a:spcAft>
              <a:buClr>
                <a:schemeClr val="dk1"/>
              </a:buClr>
              <a:buSzPts val="1100"/>
              <a:buFont typeface="Arial"/>
              <a:buNone/>
            </a:pPr>
            <a:r>
              <a:rPr b="1" lang="en" sz="2000">
                <a:solidFill>
                  <a:schemeClr val="lt1"/>
                </a:solidFill>
                <a:latin typeface="Proxima Nova"/>
                <a:ea typeface="Proxima Nova"/>
                <a:cs typeface="Proxima Nova"/>
                <a:sym typeface="Proxima Nova"/>
              </a:rPr>
              <a:t>LOCAL 871 UNION</a:t>
            </a:r>
            <a:endParaRPr b="1" sz="2000">
              <a:solidFill>
                <a:schemeClr val="lt1"/>
              </a:solidFill>
              <a:latin typeface="Proxima Nova"/>
              <a:ea typeface="Proxima Nova"/>
              <a:cs typeface="Proxima Nova"/>
              <a:sym typeface="Proxima Nova"/>
            </a:endParaRPr>
          </a:p>
          <a:p>
            <a:pPr indent="0" lvl="0" marL="0" marR="297180" rtl="0" algn="ctr">
              <a:lnSpc>
                <a:spcPct val="100000"/>
              </a:lnSpc>
              <a:spcBef>
                <a:spcPts val="0"/>
              </a:spcBef>
              <a:spcAft>
                <a:spcPts val="0"/>
              </a:spcAft>
              <a:buClr>
                <a:schemeClr val="dk1"/>
              </a:buClr>
              <a:buSzPts val="1100"/>
              <a:buFont typeface="Arial"/>
              <a:buNone/>
            </a:pPr>
            <a:r>
              <a:rPr i="1" lang="en" sz="1600">
                <a:solidFill>
                  <a:schemeClr val="lt1"/>
                </a:solidFill>
                <a:latin typeface="Proxima Nova"/>
                <a:ea typeface="Proxima Nova"/>
                <a:cs typeface="Proxima Nova"/>
                <a:sym typeface="Proxima Nova"/>
              </a:rPr>
              <a:t>Sue Humanick - President of Local 871 </a:t>
            </a:r>
            <a:endParaRPr b="1" sz="1600">
              <a:solidFill>
                <a:schemeClr val="lt1"/>
              </a:solidFill>
              <a:latin typeface="Proxima Nova"/>
              <a:ea typeface="Proxima Nova"/>
              <a:cs typeface="Proxima Nova"/>
              <a:sym typeface="Proxima Nov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60" name="Shape 60"/>
        <p:cNvGrpSpPr/>
        <p:nvPr/>
      </p:nvGrpSpPr>
      <p:grpSpPr>
        <a:xfrm>
          <a:off x="0" y="0"/>
          <a:ext cx="0" cy="0"/>
          <a:chOff x="0" y="0"/>
          <a:chExt cx="0" cy="0"/>
        </a:xfrm>
      </p:grpSpPr>
      <p:sp>
        <p:nvSpPr>
          <p:cNvPr id="61" name="Google Shape;61;p14"/>
          <p:cNvSpPr txBox="1"/>
          <p:nvPr>
            <p:ph idx="4294967295" type="subTitle"/>
          </p:nvPr>
        </p:nvSpPr>
        <p:spPr>
          <a:xfrm>
            <a:off x="301275" y="2803075"/>
            <a:ext cx="4045200" cy="1235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1400">
              <a:solidFill>
                <a:schemeClr val="dk1"/>
              </a:solidFill>
              <a:latin typeface="Times New Roman"/>
              <a:ea typeface="Times New Roman"/>
              <a:cs typeface="Times New Roman"/>
              <a:sym typeface="Times New Roman"/>
            </a:endParaRPr>
          </a:p>
          <a:p>
            <a:pPr indent="0" lvl="0" marL="0" rtl="0" algn="l">
              <a:spcBef>
                <a:spcPts val="1200"/>
              </a:spcBef>
              <a:spcAft>
                <a:spcPts val="1200"/>
              </a:spcAft>
              <a:buNone/>
            </a:pPr>
            <a:r>
              <a:t/>
            </a:r>
            <a:endParaRPr sz="1400">
              <a:latin typeface="Calibri"/>
              <a:ea typeface="Calibri"/>
              <a:cs typeface="Calibri"/>
              <a:sym typeface="Calibri"/>
            </a:endParaRPr>
          </a:p>
        </p:txBody>
      </p:sp>
      <p:sp>
        <p:nvSpPr>
          <p:cNvPr id="62" name="Google Shape;62;p14"/>
          <p:cNvSpPr txBox="1"/>
          <p:nvPr/>
        </p:nvSpPr>
        <p:spPr>
          <a:xfrm>
            <a:off x="122100" y="914300"/>
            <a:ext cx="9021900" cy="5541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b="1" lang="en" sz="2400">
                <a:solidFill>
                  <a:schemeClr val="dk1"/>
                </a:solidFill>
                <a:latin typeface="Proxima Nova"/>
                <a:ea typeface="Proxima Nova"/>
                <a:cs typeface="Proxima Nova"/>
                <a:sym typeface="Proxima Nova"/>
              </a:rPr>
              <a:t>NBFT Membership </a:t>
            </a:r>
            <a:endParaRPr sz="2400">
              <a:solidFill>
                <a:schemeClr val="dk1"/>
              </a:solidFill>
              <a:latin typeface="Proxima Nova"/>
              <a:ea typeface="Proxima Nova"/>
              <a:cs typeface="Proxima Nova"/>
              <a:sym typeface="Proxima Nova"/>
            </a:endParaRPr>
          </a:p>
        </p:txBody>
      </p:sp>
      <p:sp>
        <p:nvSpPr>
          <p:cNvPr id="63" name="Google Shape;63;p14"/>
          <p:cNvSpPr txBox="1"/>
          <p:nvPr/>
        </p:nvSpPr>
        <p:spPr>
          <a:xfrm>
            <a:off x="0" y="0"/>
            <a:ext cx="9162600" cy="703200"/>
          </a:xfrm>
          <a:prstGeom prst="rect">
            <a:avLst/>
          </a:prstGeom>
          <a:solidFill>
            <a:srgbClr val="660000"/>
          </a:solidFill>
          <a:ln>
            <a:noFill/>
          </a:ln>
        </p:spPr>
        <p:txBody>
          <a:bodyPr anchorCtr="0" anchor="ctr" bIns="91425" lIns="91425" spcFirstLastPara="1" rIns="91425" wrap="square" tIns="91425">
            <a:noAutofit/>
          </a:bodyPr>
          <a:lstStyle/>
          <a:p>
            <a:pPr indent="0" lvl="0" marL="0" marR="297180" rtl="0" algn="ctr">
              <a:lnSpc>
                <a:spcPct val="100000"/>
              </a:lnSpc>
              <a:spcBef>
                <a:spcPts val="0"/>
              </a:spcBef>
              <a:spcAft>
                <a:spcPts val="0"/>
              </a:spcAft>
              <a:buClr>
                <a:schemeClr val="dk1"/>
              </a:buClr>
              <a:buSzPts val="1100"/>
              <a:buFont typeface="Arial"/>
              <a:buNone/>
            </a:pPr>
            <a:r>
              <a:rPr b="1" lang="en" sz="2000">
                <a:solidFill>
                  <a:schemeClr val="lt1"/>
                </a:solidFill>
                <a:latin typeface="Proxima Nova"/>
                <a:ea typeface="Proxima Nova"/>
                <a:cs typeface="Proxima Nova"/>
                <a:sym typeface="Proxima Nova"/>
              </a:rPr>
              <a:t>LOCAL 871 UNION</a:t>
            </a:r>
            <a:endParaRPr b="1" sz="2000">
              <a:solidFill>
                <a:schemeClr val="lt1"/>
              </a:solidFill>
              <a:latin typeface="Proxima Nova"/>
              <a:ea typeface="Proxima Nova"/>
              <a:cs typeface="Proxima Nova"/>
              <a:sym typeface="Proxima Nova"/>
            </a:endParaRPr>
          </a:p>
          <a:p>
            <a:pPr indent="0" lvl="0" marL="0" marR="297180" rtl="0" algn="ctr">
              <a:lnSpc>
                <a:spcPct val="100000"/>
              </a:lnSpc>
              <a:spcBef>
                <a:spcPts val="0"/>
              </a:spcBef>
              <a:spcAft>
                <a:spcPts val="0"/>
              </a:spcAft>
              <a:buClr>
                <a:schemeClr val="dk1"/>
              </a:buClr>
              <a:buSzPts val="1100"/>
              <a:buFont typeface="Arial"/>
              <a:buNone/>
            </a:pPr>
            <a:r>
              <a:rPr i="1" lang="en" sz="1600">
                <a:solidFill>
                  <a:schemeClr val="lt1"/>
                </a:solidFill>
                <a:latin typeface="Proxima Nova"/>
                <a:ea typeface="Proxima Nova"/>
                <a:cs typeface="Proxima Nova"/>
                <a:sym typeface="Proxima Nova"/>
              </a:rPr>
              <a:t>Sue Humanick - President of Local 871 </a:t>
            </a:r>
            <a:endParaRPr b="1" sz="1600">
              <a:solidFill>
                <a:schemeClr val="lt1"/>
              </a:solidFill>
              <a:latin typeface="Proxima Nova"/>
              <a:ea typeface="Proxima Nova"/>
              <a:cs typeface="Proxima Nova"/>
              <a:sym typeface="Proxima Nova"/>
            </a:endParaRPr>
          </a:p>
        </p:txBody>
      </p:sp>
      <p:pic>
        <p:nvPicPr>
          <p:cNvPr id="64" name="Google Shape;64;p14"/>
          <p:cNvPicPr preferRelativeResize="0"/>
          <p:nvPr/>
        </p:nvPicPr>
        <p:blipFill>
          <a:blip r:embed="rId4">
            <a:alphaModFix/>
          </a:blip>
          <a:stretch>
            <a:fillRect/>
          </a:stretch>
        </p:blipFill>
        <p:spPr>
          <a:xfrm>
            <a:off x="861400" y="1596900"/>
            <a:ext cx="7917175" cy="3143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68" name="Shape 68"/>
        <p:cNvGrpSpPr/>
        <p:nvPr/>
      </p:nvGrpSpPr>
      <p:grpSpPr>
        <a:xfrm>
          <a:off x="0" y="0"/>
          <a:ext cx="0" cy="0"/>
          <a:chOff x="0" y="0"/>
          <a:chExt cx="0" cy="0"/>
        </a:xfrm>
      </p:grpSpPr>
      <p:sp>
        <p:nvSpPr>
          <p:cNvPr id="69" name="Google Shape;69;p15"/>
          <p:cNvSpPr txBox="1"/>
          <p:nvPr>
            <p:ph idx="4294967295" type="subTitle"/>
          </p:nvPr>
        </p:nvSpPr>
        <p:spPr>
          <a:xfrm>
            <a:off x="408600" y="3418400"/>
            <a:ext cx="4045200" cy="1235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1400">
              <a:solidFill>
                <a:schemeClr val="dk1"/>
              </a:solidFill>
              <a:latin typeface="Times New Roman"/>
              <a:ea typeface="Times New Roman"/>
              <a:cs typeface="Times New Roman"/>
              <a:sym typeface="Times New Roman"/>
            </a:endParaRPr>
          </a:p>
          <a:p>
            <a:pPr indent="0" lvl="0" marL="0" rtl="0" algn="l">
              <a:spcBef>
                <a:spcPts val="1200"/>
              </a:spcBef>
              <a:spcAft>
                <a:spcPts val="1200"/>
              </a:spcAft>
              <a:buNone/>
            </a:pPr>
            <a:r>
              <a:t/>
            </a:r>
            <a:endParaRPr sz="1400">
              <a:latin typeface="Calibri"/>
              <a:ea typeface="Calibri"/>
              <a:cs typeface="Calibri"/>
              <a:sym typeface="Calibri"/>
            </a:endParaRPr>
          </a:p>
        </p:txBody>
      </p:sp>
      <p:sp>
        <p:nvSpPr>
          <p:cNvPr id="70" name="Google Shape;70;p15"/>
          <p:cNvSpPr txBox="1"/>
          <p:nvPr/>
        </p:nvSpPr>
        <p:spPr>
          <a:xfrm>
            <a:off x="573500" y="993475"/>
            <a:ext cx="8333400" cy="9789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b="1" lang="en" sz="2400">
                <a:solidFill>
                  <a:schemeClr val="dk1"/>
                </a:solidFill>
                <a:latin typeface="Proxima Nova"/>
                <a:ea typeface="Proxima Nova"/>
                <a:cs typeface="Proxima Nova"/>
                <a:sym typeface="Proxima Nova"/>
              </a:rPr>
              <a:t>NBFT Membership Dues</a:t>
            </a:r>
            <a:endParaRPr b="1" sz="2400">
              <a:solidFill>
                <a:schemeClr val="dk1"/>
              </a:solidFill>
              <a:latin typeface="Proxima Nova"/>
              <a:ea typeface="Proxima Nova"/>
              <a:cs typeface="Proxima Nova"/>
              <a:sym typeface="Proxima Nova"/>
            </a:endParaRPr>
          </a:p>
          <a:p>
            <a:pPr indent="0" lvl="0" marL="0" rtl="0" algn="ctr">
              <a:lnSpc>
                <a:spcPct val="115000"/>
              </a:lnSpc>
              <a:spcBef>
                <a:spcPts val="0"/>
              </a:spcBef>
              <a:spcAft>
                <a:spcPts val="0"/>
              </a:spcAft>
              <a:buNone/>
            </a:pPr>
            <a:r>
              <a:t/>
            </a:r>
            <a:endParaRPr sz="2400">
              <a:solidFill>
                <a:schemeClr val="dk1"/>
              </a:solidFill>
              <a:latin typeface="Proxima Nova"/>
              <a:ea typeface="Proxima Nova"/>
              <a:cs typeface="Proxima Nova"/>
              <a:sym typeface="Proxima Nova"/>
            </a:endParaRPr>
          </a:p>
        </p:txBody>
      </p:sp>
      <p:sp>
        <p:nvSpPr>
          <p:cNvPr id="71" name="Google Shape;71;p15"/>
          <p:cNvSpPr txBox="1"/>
          <p:nvPr/>
        </p:nvSpPr>
        <p:spPr>
          <a:xfrm>
            <a:off x="0" y="0"/>
            <a:ext cx="9162600" cy="703200"/>
          </a:xfrm>
          <a:prstGeom prst="rect">
            <a:avLst/>
          </a:prstGeom>
          <a:solidFill>
            <a:srgbClr val="660000"/>
          </a:solidFill>
          <a:ln>
            <a:noFill/>
          </a:ln>
        </p:spPr>
        <p:txBody>
          <a:bodyPr anchorCtr="0" anchor="ctr" bIns="91425" lIns="91425" spcFirstLastPara="1" rIns="91425" wrap="square" tIns="91425">
            <a:noAutofit/>
          </a:bodyPr>
          <a:lstStyle/>
          <a:p>
            <a:pPr indent="0" lvl="0" marL="0" marR="297180" rtl="0" algn="ctr">
              <a:lnSpc>
                <a:spcPct val="100000"/>
              </a:lnSpc>
              <a:spcBef>
                <a:spcPts val="0"/>
              </a:spcBef>
              <a:spcAft>
                <a:spcPts val="0"/>
              </a:spcAft>
              <a:buClr>
                <a:schemeClr val="dk1"/>
              </a:buClr>
              <a:buSzPts val="1100"/>
              <a:buFont typeface="Arial"/>
              <a:buNone/>
            </a:pPr>
            <a:r>
              <a:rPr b="1" lang="en" sz="2000">
                <a:solidFill>
                  <a:schemeClr val="lt1"/>
                </a:solidFill>
                <a:latin typeface="Proxima Nova"/>
                <a:ea typeface="Proxima Nova"/>
                <a:cs typeface="Proxima Nova"/>
                <a:sym typeface="Proxima Nova"/>
              </a:rPr>
              <a:t>LOCAL 871 UNION</a:t>
            </a:r>
            <a:endParaRPr b="1" sz="2000">
              <a:solidFill>
                <a:schemeClr val="lt1"/>
              </a:solidFill>
              <a:latin typeface="Proxima Nova"/>
              <a:ea typeface="Proxima Nova"/>
              <a:cs typeface="Proxima Nova"/>
              <a:sym typeface="Proxima Nova"/>
            </a:endParaRPr>
          </a:p>
          <a:p>
            <a:pPr indent="0" lvl="0" marL="0" marR="297180" rtl="0" algn="ctr">
              <a:lnSpc>
                <a:spcPct val="100000"/>
              </a:lnSpc>
              <a:spcBef>
                <a:spcPts val="0"/>
              </a:spcBef>
              <a:spcAft>
                <a:spcPts val="0"/>
              </a:spcAft>
              <a:buClr>
                <a:schemeClr val="dk1"/>
              </a:buClr>
              <a:buSzPts val="1100"/>
              <a:buFont typeface="Arial"/>
              <a:buNone/>
            </a:pPr>
            <a:r>
              <a:rPr i="1" lang="en" sz="1600">
                <a:solidFill>
                  <a:schemeClr val="lt1"/>
                </a:solidFill>
                <a:latin typeface="Proxima Nova"/>
                <a:ea typeface="Proxima Nova"/>
                <a:cs typeface="Proxima Nova"/>
                <a:sym typeface="Proxima Nova"/>
              </a:rPr>
              <a:t>Sue Humanick</a:t>
            </a:r>
            <a:r>
              <a:rPr i="1" lang="en" sz="1600">
                <a:solidFill>
                  <a:schemeClr val="lt1"/>
                </a:solidFill>
                <a:latin typeface="Proxima Nova"/>
                <a:ea typeface="Proxima Nova"/>
                <a:cs typeface="Proxima Nova"/>
                <a:sym typeface="Proxima Nova"/>
              </a:rPr>
              <a:t> - President of Local 871 </a:t>
            </a:r>
            <a:endParaRPr b="1" sz="1600">
              <a:solidFill>
                <a:schemeClr val="lt1"/>
              </a:solidFill>
              <a:latin typeface="Proxima Nova"/>
              <a:ea typeface="Proxima Nova"/>
              <a:cs typeface="Proxima Nova"/>
              <a:sym typeface="Proxima Nova"/>
            </a:endParaRPr>
          </a:p>
        </p:txBody>
      </p:sp>
      <p:pic>
        <p:nvPicPr>
          <p:cNvPr id="72" name="Google Shape;72;p15"/>
          <p:cNvPicPr preferRelativeResize="0"/>
          <p:nvPr/>
        </p:nvPicPr>
        <p:blipFill>
          <a:blip r:embed="rId4">
            <a:alphaModFix/>
          </a:blip>
          <a:stretch>
            <a:fillRect/>
          </a:stretch>
        </p:blipFill>
        <p:spPr>
          <a:xfrm>
            <a:off x="814650" y="1692825"/>
            <a:ext cx="7234250" cy="31140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76" name="Shape 76"/>
        <p:cNvGrpSpPr/>
        <p:nvPr/>
      </p:nvGrpSpPr>
      <p:grpSpPr>
        <a:xfrm>
          <a:off x="0" y="0"/>
          <a:ext cx="0" cy="0"/>
          <a:chOff x="0" y="0"/>
          <a:chExt cx="0" cy="0"/>
        </a:xfrm>
      </p:grpSpPr>
      <p:sp>
        <p:nvSpPr>
          <p:cNvPr id="77" name="Google Shape;77;p16"/>
          <p:cNvSpPr txBox="1"/>
          <p:nvPr>
            <p:ph idx="4294967295" type="subTitle"/>
          </p:nvPr>
        </p:nvSpPr>
        <p:spPr>
          <a:xfrm>
            <a:off x="408600" y="3418400"/>
            <a:ext cx="4045200" cy="1235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1400">
              <a:solidFill>
                <a:schemeClr val="dk1"/>
              </a:solidFill>
              <a:latin typeface="Times New Roman"/>
              <a:ea typeface="Times New Roman"/>
              <a:cs typeface="Times New Roman"/>
              <a:sym typeface="Times New Roman"/>
            </a:endParaRPr>
          </a:p>
          <a:p>
            <a:pPr indent="0" lvl="0" marL="0" rtl="0" algn="l">
              <a:spcBef>
                <a:spcPts val="1200"/>
              </a:spcBef>
              <a:spcAft>
                <a:spcPts val="1200"/>
              </a:spcAft>
              <a:buNone/>
            </a:pPr>
            <a:r>
              <a:t/>
            </a:r>
            <a:endParaRPr sz="1400">
              <a:latin typeface="Calibri"/>
              <a:ea typeface="Calibri"/>
              <a:cs typeface="Calibri"/>
              <a:sym typeface="Calibri"/>
            </a:endParaRPr>
          </a:p>
        </p:txBody>
      </p:sp>
      <p:sp>
        <p:nvSpPr>
          <p:cNvPr id="78" name="Google Shape;78;p16"/>
          <p:cNvSpPr txBox="1"/>
          <p:nvPr/>
        </p:nvSpPr>
        <p:spPr>
          <a:xfrm>
            <a:off x="268300" y="978700"/>
            <a:ext cx="8673000" cy="9126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b="1" lang="en" sz="2200">
                <a:solidFill>
                  <a:schemeClr val="dk1"/>
                </a:solidFill>
                <a:latin typeface="Proxima Nova"/>
                <a:ea typeface="Proxima Nova"/>
                <a:cs typeface="Proxima Nova"/>
                <a:sym typeface="Proxima Nova"/>
              </a:rPr>
              <a:t>NBFT Membership</a:t>
            </a:r>
            <a:endParaRPr b="1" sz="2200">
              <a:solidFill>
                <a:schemeClr val="dk1"/>
              </a:solidFill>
              <a:latin typeface="Proxima Nova"/>
              <a:ea typeface="Proxima Nova"/>
              <a:cs typeface="Proxima Nova"/>
              <a:sym typeface="Proxima Nova"/>
            </a:endParaRPr>
          </a:p>
          <a:p>
            <a:pPr indent="0" lvl="0" marL="0" rtl="0" algn="ctr">
              <a:lnSpc>
                <a:spcPct val="115000"/>
              </a:lnSpc>
              <a:spcBef>
                <a:spcPts val="0"/>
              </a:spcBef>
              <a:spcAft>
                <a:spcPts val="0"/>
              </a:spcAft>
              <a:buNone/>
            </a:pPr>
            <a:r>
              <a:t/>
            </a:r>
            <a:endParaRPr sz="2200">
              <a:solidFill>
                <a:schemeClr val="dk1"/>
              </a:solidFill>
              <a:latin typeface="Proxima Nova"/>
              <a:ea typeface="Proxima Nova"/>
              <a:cs typeface="Proxima Nova"/>
              <a:sym typeface="Proxima Nova"/>
            </a:endParaRPr>
          </a:p>
        </p:txBody>
      </p:sp>
      <p:sp>
        <p:nvSpPr>
          <p:cNvPr id="79" name="Google Shape;79;p16"/>
          <p:cNvSpPr txBox="1"/>
          <p:nvPr/>
        </p:nvSpPr>
        <p:spPr>
          <a:xfrm>
            <a:off x="0" y="0"/>
            <a:ext cx="9162600" cy="703200"/>
          </a:xfrm>
          <a:prstGeom prst="rect">
            <a:avLst/>
          </a:prstGeom>
          <a:solidFill>
            <a:srgbClr val="660000"/>
          </a:solidFill>
          <a:ln>
            <a:noFill/>
          </a:ln>
        </p:spPr>
        <p:txBody>
          <a:bodyPr anchorCtr="0" anchor="ctr" bIns="91425" lIns="91425" spcFirstLastPara="1" rIns="91425" wrap="square" tIns="91425">
            <a:noAutofit/>
          </a:bodyPr>
          <a:lstStyle/>
          <a:p>
            <a:pPr indent="0" lvl="0" marL="0" marR="297180" rtl="0" algn="ctr">
              <a:lnSpc>
                <a:spcPct val="100000"/>
              </a:lnSpc>
              <a:spcBef>
                <a:spcPts val="0"/>
              </a:spcBef>
              <a:spcAft>
                <a:spcPts val="0"/>
              </a:spcAft>
              <a:buClr>
                <a:schemeClr val="dk1"/>
              </a:buClr>
              <a:buSzPts val="1100"/>
              <a:buFont typeface="Arial"/>
              <a:buNone/>
            </a:pPr>
            <a:r>
              <a:rPr b="1" lang="en" sz="2000">
                <a:solidFill>
                  <a:schemeClr val="lt1"/>
                </a:solidFill>
                <a:latin typeface="Proxima Nova"/>
                <a:ea typeface="Proxima Nova"/>
                <a:cs typeface="Proxima Nova"/>
                <a:sym typeface="Proxima Nova"/>
              </a:rPr>
              <a:t>LOCAL 871 UNION</a:t>
            </a:r>
            <a:endParaRPr b="1" sz="2000">
              <a:solidFill>
                <a:schemeClr val="lt1"/>
              </a:solidFill>
              <a:latin typeface="Proxima Nova"/>
              <a:ea typeface="Proxima Nova"/>
              <a:cs typeface="Proxima Nova"/>
              <a:sym typeface="Proxima Nova"/>
            </a:endParaRPr>
          </a:p>
          <a:p>
            <a:pPr indent="0" lvl="0" marL="0" marR="297180" rtl="0" algn="ctr">
              <a:lnSpc>
                <a:spcPct val="100000"/>
              </a:lnSpc>
              <a:spcBef>
                <a:spcPts val="0"/>
              </a:spcBef>
              <a:spcAft>
                <a:spcPts val="0"/>
              </a:spcAft>
              <a:buClr>
                <a:schemeClr val="dk1"/>
              </a:buClr>
              <a:buSzPts val="1100"/>
              <a:buFont typeface="Arial"/>
              <a:buNone/>
            </a:pPr>
            <a:r>
              <a:rPr i="1" lang="en" sz="1600">
                <a:solidFill>
                  <a:schemeClr val="lt1"/>
                </a:solidFill>
                <a:latin typeface="Proxima Nova"/>
                <a:ea typeface="Proxima Nova"/>
                <a:cs typeface="Proxima Nova"/>
                <a:sym typeface="Proxima Nova"/>
              </a:rPr>
              <a:t>Sue Humanick</a:t>
            </a:r>
            <a:r>
              <a:rPr i="1" lang="en" sz="1600">
                <a:solidFill>
                  <a:schemeClr val="lt1"/>
                </a:solidFill>
                <a:latin typeface="Proxima Nova"/>
                <a:ea typeface="Proxima Nova"/>
                <a:cs typeface="Proxima Nova"/>
                <a:sym typeface="Proxima Nova"/>
              </a:rPr>
              <a:t> - President of Local 871 </a:t>
            </a:r>
            <a:endParaRPr b="1" sz="1600">
              <a:solidFill>
                <a:schemeClr val="lt1"/>
              </a:solidFill>
              <a:latin typeface="Proxima Nova"/>
              <a:ea typeface="Proxima Nova"/>
              <a:cs typeface="Proxima Nova"/>
              <a:sym typeface="Proxima Nova"/>
            </a:endParaRPr>
          </a:p>
        </p:txBody>
      </p:sp>
      <p:pic>
        <p:nvPicPr>
          <p:cNvPr id="80" name="Google Shape;80;p16"/>
          <p:cNvPicPr preferRelativeResize="0"/>
          <p:nvPr/>
        </p:nvPicPr>
        <p:blipFill>
          <a:blip r:embed="rId4">
            <a:alphaModFix/>
          </a:blip>
          <a:stretch>
            <a:fillRect/>
          </a:stretch>
        </p:blipFill>
        <p:spPr>
          <a:xfrm>
            <a:off x="457525" y="1891300"/>
            <a:ext cx="8294549" cy="30599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